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18288000" cy="10287000"/>
  <p:notesSz cx="6858000" cy="9144000"/>
  <p:defaultTextStyle>
    <a:defPPr>
      <a:defRPr lang="en-US"/>
    </a:defPPr>
    <a:lvl1pPr marL="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1pPr>
    <a:lvl2pPr marL="18139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2pPr>
    <a:lvl3pPr marL="36278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3pPr>
    <a:lvl4pPr marL="54416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4pPr>
    <a:lvl5pPr marL="72556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5pPr>
    <a:lvl6pPr marL="90694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6pPr>
    <a:lvl7pPr marL="108834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7pPr>
    <a:lvl8pPr marL="126972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8pPr>
    <a:lvl9pPr marL="145111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2441"/>
    <a:srgbClr val="8C004F"/>
    <a:srgbClr val="86C5DB"/>
    <a:srgbClr val="3E67A8"/>
    <a:srgbClr val="00934F"/>
    <a:srgbClr val="92B441"/>
    <a:srgbClr val="20BDC4"/>
    <a:srgbClr val="009CDE"/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F49D5F-B8C2-587C-2CE5-73CD57FF564B}" v="348" dt="2025-11-20T13:09:09.4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94" autoAdjust="0"/>
    <p:restoredTop sz="94660"/>
  </p:normalViewPr>
  <p:slideViewPr>
    <p:cSldViewPr snapToGrid="0">
      <p:cViewPr varScale="1">
        <p:scale>
          <a:sx n="49" d="100"/>
          <a:sy n="49" d="100"/>
        </p:scale>
        <p:origin x="8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20/11/2025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91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20/11/2025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444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20/11/2025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287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20/11/2025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616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20/11/2025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216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20/11/2025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361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20/11/2025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888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20/11/2025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3915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20/11/2025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610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20/11/2025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200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20/11/2025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9567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20/11/2025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44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-145138"/>
            <a:ext cx="18288000" cy="1401110"/>
          </a:xfrm>
          <a:prstGeom prst="rect">
            <a:avLst/>
          </a:prstGeom>
          <a:gradFill flip="none" rotWithShape="1">
            <a:gsLst>
              <a:gs pos="0">
                <a:srgbClr val="8C004F"/>
              </a:gs>
              <a:gs pos="29000">
                <a:srgbClr val="F0244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64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994813" y="28474"/>
            <a:ext cx="14937246" cy="12052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 anchorCtr="0">
            <a:noAutofit/>
          </a:bodyPr>
          <a:lstStyle/>
          <a:p>
            <a:pPr algn="r"/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XXI SIMPÓSIO DE INOVAÇÕES TÉCNICAS DA ETEC ASTOR DE MATTOS CARVALHO</a:t>
            </a:r>
          </a:p>
          <a:p>
            <a:pPr algn="r"/>
            <a:r>
              <a:rPr lang="pt-BR" sz="2800" dirty="0"/>
              <a:t>02 de Dezembro de 2025</a:t>
            </a:r>
            <a:endParaRPr lang="pt-BR" sz="2800" dirty="0">
              <a:ea typeface="Calibri"/>
              <a:cs typeface="Calibri"/>
            </a:endParaRP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99" y="1216789"/>
            <a:ext cx="1043065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800" b="1" dirty="0">
                <a:latin typeface="Arial"/>
                <a:cs typeface="Arial"/>
              </a:rPr>
              <a:t>SIMULANDO</a:t>
            </a:r>
            <a:endParaRPr lang="pt-BR" sz="18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600" dirty="0">
                <a:latin typeface="Arial"/>
                <a:cs typeface="Arial"/>
              </a:rPr>
              <a:t>Plataforma de simulados bimestrais para as escolas:</a:t>
            </a:r>
          </a:p>
          <a:p>
            <a:pPr algn="ctr"/>
            <a:r>
              <a:rPr lang="pt-BR" sz="1600">
                <a:latin typeface="Arial"/>
                <a:cs typeface="Arial"/>
              </a:rPr>
              <a:t>Utilização</a:t>
            </a:r>
            <a:r>
              <a:rPr lang="pt-BR" sz="1600" dirty="0">
                <a:latin typeface="Arial"/>
                <a:cs typeface="Arial"/>
              </a:rPr>
              <a:t> de banco de questões com correção </a:t>
            </a:r>
            <a:r>
              <a:rPr lang="pt-BR" sz="1600" dirty="0" err="1">
                <a:latin typeface="Arial"/>
                <a:cs typeface="Arial"/>
              </a:rPr>
              <a:t>automatica</a:t>
            </a:r>
            <a:r>
              <a:rPr lang="pt-BR" sz="1600" dirty="0">
                <a:latin typeface="Arial"/>
                <a:cs typeface="Arial"/>
              </a:rPr>
              <a:t> e feedback personalizado</a:t>
            </a:r>
            <a:endParaRPr lang="pt-BR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13681774" y="5107127"/>
            <a:ext cx="4385279" cy="367825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1350" b="1" cap="all" dirty="0"/>
              <a:t>AGRADECIMENTOS</a:t>
            </a:r>
            <a:endParaRPr lang="pt-BR">
              <a:ea typeface="Calibri" panose="020F0502020204030204"/>
              <a:cs typeface="Calibri" panose="020F0502020204030204"/>
            </a:endParaRPr>
          </a:p>
          <a:p>
            <a:pPr algn="just"/>
            <a:r>
              <a:rPr lang="pt-BR" sz="1350" dirty="0">
                <a:ea typeface="Calibri"/>
                <a:cs typeface="Calibri"/>
              </a:rPr>
              <a:t>Agradecemos primeiramente a Deus, pela oportunidade de desenvolver um projeto como este. Agradecemos profundamente ao nosso orientador, Professor Guido Aparecido Branco Junior, pela orientação incansável, pelos valiosos ensinamentos e pela motivação que foram fundamentais para a realização deste trabalho. Por fim, agradecemos aos colegas e amigos que, de alguma forma, contribuíram para a concretização deste projeto.</a:t>
            </a:r>
            <a:endParaRPr lang="pt-BR" dirty="0">
              <a:ea typeface="Calibri" panose="020F0502020204030204"/>
              <a:cs typeface="Calibri" panose="020F0502020204030204"/>
            </a:endParaRPr>
          </a:p>
          <a:p>
            <a:pPr algn="ctr"/>
            <a:endParaRPr lang="pt-BR" sz="1350" b="1" dirty="0"/>
          </a:p>
          <a:p>
            <a:r>
              <a:rPr lang="pt-BR" sz="1350" b="1" cap="all" dirty="0"/>
              <a:t>PRINCIPAIS REFERÊNCIAS BIBLIOGRÁFICAS</a:t>
            </a:r>
            <a:endParaRPr lang="pt-BR" sz="1350" b="1" cap="all" dirty="0">
              <a:ea typeface="Calibri" panose="020F0502020204030204"/>
              <a:cs typeface="Calibri" panose="020F0502020204030204"/>
            </a:endParaRPr>
          </a:p>
          <a:p>
            <a:pPr algn="just"/>
            <a:r>
              <a:rPr lang="pt-BR" sz="1350" cap="all" dirty="0"/>
              <a:t>ADESOPE, O. O.; TREVISAN, D. A.; SUNDARARAJAN, N. </a:t>
            </a:r>
            <a:r>
              <a:rPr lang="pt-BR" sz="1350" cap="all" err="1"/>
              <a:t>Rethinking</a:t>
            </a:r>
            <a:r>
              <a:rPr lang="pt-BR" sz="1350" cap="all" dirty="0"/>
              <a:t> </a:t>
            </a:r>
            <a:r>
              <a:rPr lang="pt-BR" sz="1350" cap="all" err="1"/>
              <a:t>the</a:t>
            </a:r>
            <a:r>
              <a:rPr lang="pt-BR" sz="1350" cap="all" dirty="0"/>
              <a:t> use </a:t>
            </a:r>
            <a:r>
              <a:rPr lang="pt-BR" sz="1350" cap="all" err="1"/>
              <a:t>of</a:t>
            </a:r>
            <a:r>
              <a:rPr lang="pt-BR" sz="1350" cap="all" dirty="0"/>
              <a:t> </a:t>
            </a:r>
            <a:r>
              <a:rPr lang="pt-BR" sz="1350" cap="all" err="1"/>
              <a:t>tests</a:t>
            </a:r>
            <a:r>
              <a:rPr lang="pt-BR" sz="1350" cap="all" dirty="0"/>
              <a:t>: a meta-</a:t>
            </a:r>
            <a:r>
              <a:rPr lang="pt-BR" sz="1350" cap="all" err="1"/>
              <a:t>analysis</a:t>
            </a:r>
            <a:r>
              <a:rPr lang="pt-BR" sz="1350" cap="all" dirty="0"/>
              <a:t> </a:t>
            </a:r>
            <a:r>
              <a:rPr lang="pt-BR" sz="1350" cap="all" err="1"/>
              <a:t>of</a:t>
            </a:r>
            <a:r>
              <a:rPr lang="pt-BR" sz="1350" cap="all" dirty="0"/>
              <a:t> </a:t>
            </a:r>
            <a:r>
              <a:rPr lang="pt-BR" sz="1350" cap="all" err="1"/>
              <a:t>practice</a:t>
            </a:r>
            <a:r>
              <a:rPr lang="pt-BR" sz="1350" cap="all" dirty="0"/>
              <a:t> </a:t>
            </a:r>
            <a:r>
              <a:rPr lang="pt-BR" sz="1350" cap="all" err="1"/>
              <a:t>testing</a:t>
            </a:r>
            <a:r>
              <a:rPr lang="pt-BR" sz="1350" cap="all" dirty="0"/>
              <a:t>. Review </a:t>
            </a:r>
            <a:r>
              <a:rPr lang="pt-BR" sz="1350" cap="all" err="1"/>
              <a:t>of</a:t>
            </a:r>
            <a:r>
              <a:rPr lang="pt-BR" sz="1350" cap="all" dirty="0"/>
              <a:t> </a:t>
            </a:r>
            <a:r>
              <a:rPr lang="pt-BR" sz="1350" cap="all" err="1"/>
              <a:t>Educational</a:t>
            </a:r>
            <a:r>
              <a:rPr lang="pt-BR" sz="1350" cap="all" dirty="0"/>
              <a:t> </a:t>
            </a:r>
            <a:r>
              <a:rPr lang="pt-BR" sz="1350" cap="all" err="1"/>
              <a:t>Research</a:t>
            </a:r>
            <a:r>
              <a:rPr lang="pt-BR" sz="1350" cap="all" dirty="0"/>
              <a:t>, v. 87, n. 3, p. 659-701, 2017..</a:t>
            </a:r>
            <a:endParaRPr lang="pt-BR" sz="1350" cap="all" dirty="0">
              <a:ea typeface="Calibri"/>
              <a:cs typeface="Calibri"/>
            </a:endParaRPr>
          </a:p>
          <a:p>
            <a:pPr algn="just"/>
            <a:r>
              <a:rPr lang="pt-BR" sz="1350" cap="all" dirty="0"/>
              <a:t>BARROSO, M. F. et al. Dificuldades na aprendizagem de Física sob a ótica dos resultados do Enem. Revista Brasileira de Ensino de Física, v. 40, n. 4, 2018.</a:t>
            </a:r>
            <a:endParaRPr lang="pt-BR" sz="1350" cap="all" dirty="0">
              <a:ea typeface="Calibri"/>
              <a:cs typeface="Calibri"/>
            </a:endParaRPr>
          </a:p>
          <a:p>
            <a:pPr algn="just"/>
            <a:r>
              <a:rPr lang="pt-BR" sz="1350" cap="all" dirty="0"/>
              <a:t>BRANSFORD, J. D.; BROWN, A. L.; COCKING, R. R. (Org.). </a:t>
            </a:r>
            <a:r>
              <a:rPr lang="pt-BR" sz="1350" cap="all" err="1"/>
              <a:t>How</a:t>
            </a:r>
            <a:r>
              <a:rPr lang="pt-BR" sz="1350" cap="all" dirty="0"/>
              <a:t> </a:t>
            </a:r>
            <a:r>
              <a:rPr lang="pt-BR" sz="1350" cap="all" err="1"/>
              <a:t>people</a:t>
            </a:r>
            <a:r>
              <a:rPr lang="pt-BR" sz="1350" cap="all" dirty="0"/>
              <a:t> </a:t>
            </a:r>
            <a:r>
              <a:rPr lang="pt-BR" sz="1350" cap="all" err="1"/>
              <a:t>learn</a:t>
            </a:r>
            <a:r>
              <a:rPr lang="pt-BR" sz="1350" cap="all" dirty="0"/>
              <a:t>. Washington, DC: </a:t>
            </a:r>
            <a:r>
              <a:rPr lang="pt-BR" sz="1350" cap="all" err="1"/>
              <a:t>National</a:t>
            </a:r>
            <a:r>
              <a:rPr lang="pt-BR" sz="1350" cap="all" dirty="0"/>
              <a:t> </a:t>
            </a:r>
            <a:r>
              <a:rPr lang="pt-BR" sz="1350" cap="all" err="1"/>
              <a:t>Academy</a:t>
            </a:r>
            <a:r>
              <a:rPr lang="pt-BR" sz="1350" cap="all" dirty="0"/>
              <a:t> Press, 2004.</a:t>
            </a:r>
            <a:endParaRPr lang="pt-BR" sz="1350" cap="all" dirty="0">
              <a:ea typeface="Calibri"/>
              <a:cs typeface="Calibri"/>
            </a:endParaRPr>
          </a:p>
          <a:p>
            <a:pPr algn="just"/>
            <a:r>
              <a:rPr lang="pt-BR" sz="1350" cap="all" dirty="0"/>
              <a:t>BUTLER, A. C.; ROEDIGER, H. L. Feedback </a:t>
            </a:r>
            <a:r>
              <a:rPr lang="pt-BR" sz="1350" cap="all" err="1"/>
              <a:t>enhances</a:t>
            </a:r>
            <a:r>
              <a:rPr lang="pt-BR" sz="1350" cap="all" dirty="0"/>
              <a:t> </a:t>
            </a:r>
            <a:r>
              <a:rPr lang="pt-BR" sz="1350" cap="all" err="1"/>
              <a:t>the</a:t>
            </a:r>
            <a:r>
              <a:rPr lang="pt-BR" sz="1350" cap="all" dirty="0"/>
              <a:t> positive </a:t>
            </a:r>
            <a:r>
              <a:rPr lang="pt-BR" sz="1350" cap="all" err="1"/>
              <a:t>effects</a:t>
            </a:r>
            <a:r>
              <a:rPr lang="pt-BR" sz="1350" cap="all" dirty="0"/>
              <a:t> </a:t>
            </a:r>
            <a:r>
              <a:rPr lang="pt-BR" sz="1350" cap="all" err="1"/>
              <a:t>and</a:t>
            </a:r>
            <a:r>
              <a:rPr lang="pt-BR" sz="1350" cap="all" dirty="0"/>
              <a:t> </a:t>
            </a:r>
            <a:r>
              <a:rPr lang="pt-BR" sz="1350" cap="all" err="1"/>
              <a:t>reduces</a:t>
            </a:r>
            <a:r>
              <a:rPr lang="pt-BR" sz="1350" cap="all" dirty="0"/>
              <a:t> </a:t>
            </a:r>
            <a:r>
              <a:rPr lang="pt-BR" sz="1350" cap="all" err="1"/>
              <a:t>the</a:t>
            </a:r>
            <a:r>
              <a:rPr lang="pt-BR" sz="1350" cap="all" dirty="0"/>
              <a:t> negative </a:t>
            </a:r>
            <a:r>
              <a:rPr lang="pt-BR" sz="1350" cap="all" err="1"/>
              <a:t>effects</a:t>
            </a:r>
            <a:r>
              <a:rPr lang="pt-BR" sz="1350" cap="all" dirty="0"/>
              <a:t> </a:t>
            </a:r>
            <a:r>
              <a:rPr lang="pt-BR" sz="1350" cap="all" err="1"/>
              <a:t>of</a:t>
            </a:r>
            <a:r>
              <a:rPr lang="pt-BR" sz="1350" cap="all" dirty="0"/>
              <a:t> </a:t>
            </a:r>
            <a:r>
              <a:rPr lang="pt-BR" sz="1350" cap="all" err="1"/>
              <a:t>multiple-choice</a:t>
            </a:r>
            <a:r>
              <a:rPr lang="pt-BR" sz="1350" cap="all" dirty="0"/>
              <a:t> </a:t>
            </a:r>
            <a:r>
              <a:rPr lang="pt-BR" sz="1350" cap="all" err="1"/>
              <a:t>testing</a:t>
            </a:r>
            <a:r>
              <a:rPr lang="pt-BR" sz="1350" cap="all" dirty="0"/>
              <a:t>. </a:t>
            </a:r>
            <a:r>
              <a:rPr lang="pt-BR" sz="1350" cap="all" err="1"/>
              <a:t>Memory</a:t>
            </a:r>
            <a:r>
              <a:rPr lang="pt-BR" sz="1350" cap="all" dirty="0"/>
              <a:t> &amp;</a:t>
            </a:r>
            <a:r>
              <a:rPr lang="pt-BR" sz="1350" cap="all" err="1"/>
              <a:t>amp</a:t>
            </a:r>
            <a:r>
              <a:rPr lang="pt-BR" sz="1350" cap="all" dirty="0"/>
              <a:t>; </a:t>
            </a:r>
            <a:r>
              <a:rPr lang="pt-BR" sz="1350" cap="all" err="1"/>
              <a:t>Cognition</a:t>
            </a:r>
            <a:r>
              <a:rPr lang="pt-BR" sz="1350" cap="all" dirty="0"/>
              <a:t>, v.</a:t>
            </a:r>
            <a:endParaRPr lang="pt-BR" sz="1350" cap="all" dirty="0">
              <a:ea typeface="Calibri"/>
              <a:cs typeface="Calibri"/>
            </a:endParaRPr>
          </a:p>
          <a:p>
            <a:pPr algn="just"/>
            <a:endParaRPr lang="pt-BR" sz="1350" cap="all" dirty="0">
              <a:ea typeface="Calibri"/>
              <a:cs typeface="Calibri"/>
            </a:endParaRPr>
          </a:p>
          <a:p>
            <a:pPr algn="ctr"/>
            <a:endParaRPr lang="pt-BR" sz="1350" dirty="0"/>
          </a:p>
          <a:p>
            <a:pPr algn="ctr"/>
            <a:endParaRPr lang="pt-BR" sz="1350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42926C5C-79B8-4BB8-8437-82D284FF8BA6}"/>
              </a:ext>
            </a:extLst>
          </p:cNvPr>
          <p:cNvSpPr txBox="1"/>
          <p:nvPr/>
        </p:nvSpPr>
        <p:spPr>
          <a:xfrm>
            <a:off x="9144564" y="2513277"/>
            <a:ext cx="4517332" cy="409195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1350" b="1" dirty="0"/>
              <a:t>DESENVOLVIMENTO</a:t>
            </a:r>
            <a:br>
              <a:rPr lang="pt-BR" sz="1350" b="1" dirty="0"/>
            </a:br>
            <a:r>
              <a:rPr lang="pt-BR" sz="1350" dirty="0"/>
              <a:t>O desenvolvimento resultou em uma plataforma funcional, estruturada em módulos integrados. O módulo de autenticação possibilita o cadastro e login de alunos e professores de forma segura. O módulo do professor permite o cadastro de questões contendo enunciado, alternativas, disciplina, nível de dificuldade e gabarito correto. O módulo do aluno possibilita o acesso a simulados gerados automaticamente, com questões randomizadas por disciplina. Após a realização do simulado, o sistema realiza a correção automática das respostas e apresenta o resultado ao aluno com feedback imediato. Além disso, são gerados relatórios individuais e gerais, que auxiliam professores e alunos no acompanhamento do desempenho. A interface foi desenvolvida com design responsivo, garantindo compatibilidade com diferentes dispositivos e boa usabilidade.</a:t>
            </a:r>
            <a:endParaRPr lang="pt-BR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70360" y="2694706"/>
            <a:ext cx="4543058" cy="27451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1350" b="1" dirty="0"/>
              <a:t>INTRODUÇÃO</a:t>
            </a:r>
          </a:p>
          <a:p>
            <a:pPr algn="just"/>
            <a:r>
              <a:rPr lang="pt-BR" sz="1350" dirty="0"/>
              <a:t>A avaliação bimestral é uma prática consolidada nas escolas, servindo como um indicador do aprendizado dos alunos. No entanto, sua elaboração, aplicação e correção consomem tempo significativo dos professores, retardando o retorno aos estudantes e dificultando a identificação de dificuldades em tempo hábil. Este projeto apresenta o desenvolvimento de uma plataforma web colaborativa de simulados bimestrais, na qual professores podem cadastrar questões alinhadas ao plano de ensino e os alunos realizam simulados com correção automática e feedback personalizado. A proposta visa otimizar o processo avaliativo, modernizar as práticas escolares e promover o aprendizado contínuo e autônomo.</a:t>
            </a:r>
            <a:endParaRPr lang="pt-BR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0" y="2017453"/>
            <a:ext cx="18288000" cy="461665"/>
          </a:xfrm>
          <a:prstGeom prst="rect">
            <a:avLst/>
          </a:prstGeom>
          <a:solidFill>
            <a:srgbClr val="F0244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pt-BR" sz="2360" dirty="0"/>
              <a:t>TÉCNICO EM INFORMÁTICA PARA INTERNET INTEGRADO AO ENSINO MÉDIO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4696958" y="2472642"/>
            <a:ext cx="0" cy="7017916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B5F51435-4D34-4E30-AD87-BDEBFE22A8A8}"/>
              </a:ext>
            </a:extLst>
          </p:cNvPr>
          <p:cNvSpPr txBox="1"/>
          <p:nvPr/>
        </p:nvSpPr>
        <p:spPr>
          <a:xfrm>
            <a:off x="292342" y="6412505"/>
            <a:ext cx="4932184" cy="28979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1350" b="1" dirty="0"/>
              <a:t>FIGURA 01 – PAGINA INICIAL DO SITE</a:t>
            </a:r>
            <a:br>
              <a:rPr lang="pt-BR" sz="1350" b="1" dirty="0"/>
            </a:br>
            <a:endParaRPr lang="pt-BR" sz="1350" dirty="0"/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38EF85FE-4EE4-49E7-B027-5A41A92F9538}"/>
              </a:ext>
            </a:extLst>
          </p:cNvPr>
          <p:cNvSpPr txBox="1"/>
          <p:nvPr/>
        </p:nvSpPr>
        <p:spPr>
          <a:xfrm>
            <a:off x="4659358" y="2767272"/>
            <a:ext cx="4517332" cy="227714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1350" b="1" dirty="0"/>
              <a:t>OBJETIVO GERAL</a:t>
            </a:r>
            <a:endParaRPr lang="pt-BR" sz="700">
              <a:ea typeface="Calibri" panose="020F0502020204030204"/>
              <a:cs typeface="Calibri" panose="020F0502020204030204"/>
            </a:endParaRPr>
          </a:p>
          <a:p>
            <a:pPr algn="just"/>
            <a:r>
              <a:rPr lang="pt-BR" sz="1350" dirty="0"/>
              <a:t>O projeto tem como objetivo desenvolver uma plataforma web colaborativa de simulados bimestrais para escolas, oferecendo correção automática e feedback personalizado. Busca-se proporcionar um ambiente digital que torne o processo de avaliação mais ágil, interativo e acessível, fortalecendo o vínculo entre professores e alunos e favorecendo a prática constante dos conteúdos.</a:t>
            </a:r>
            <a:endParaRPr lang="pt-BR" sz="70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4A705611-D730-467A-8D9D-463A629029A1}"/>
              </a:ext>
            </a:extLst>
          </p:cNvPr>
          <p:cNvSpPr txBox="1"/>
          <p:nvPr/>
        </p:nvSpPr>
        <p:spPr>
          <a:xfrm>
            <a:off x="4679772" y="5259746"/>
            <a:ext cx="4440921" cy="334761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1350" b="1" dirty="0"/>
              <a:t>METODOLOGIA</a:t>
            </a:r>
            <a:br>
              <a:rPr lang="pt-BR" sz="1350" b="1" dirty="0"/>
            </a:br>
            <a:r>
              <a:rPr lang="pt-BR" sz="1350" dirty="0"/>
              <a:t>A pesquisa caracteriza-se como Desenvolvimento Tecnológico, com elementos de Pesquisa-Ação, pois o sistema foi desenvolvido de forma iterativa e validado com usuários reais. A metodologia adotada foi o Scrum, que permite ajustes rápidos conforme o feedback dos participantes. A plataforma foi construída utilizando as linguagens HTML5, CSS3, </a:t>
            </a:r>
            <a:r>
              <a:rPr lang="pt-BR" sz="1350" err="1"/>
              <a:t>JavaScript</a:t>
            </a:r>
            <a:r>
              <a:rPr lang="pt-BR" sz="1350" dirty="0"/>
              <a:t>, PHP e MySQL. O processo envolveu o levantamento de requisitos, modelagem e implementação do banco de dados, desenvolvimento do front-</a:t>
            </a:r>
            <a:r>
              <a:rPr lang="pt-BR" sz="1350" err="1"/>
              <a:t>end</a:t>
            </a:r>
            <a:r>
              <a:rPr lang="pt-BR" sz="1350" dirty="0"/>
              <a:t> e </a:t>
            </a:r>
            <a:r>
              <a:rPr lang="pt-BR" sz="1350" err="1"/>
              <a:t>back-end</a:t>
            </a:r>
            <a:r>
              <a:rPr lang="pt-BR" sz="1350" dirty="0"/>
              <a:t> e realização de testes de usabilidade com alunos e professores. Os dados coletados foram analisados quantitativamente e qualitativamente, considerando o desempenho dos usuários e suas percepções sobre a ferramenta.</a:t>
            </a:r>
            <a:endParaRPr lang="pt-BR">
              <a:ea typeface="Calibri" panose="020F0502020204030204"/>
              <a:cs typeface="Calibri" panose="020F0502020204030204"/>
            </a:endParaRP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3624295" y="2513277"/>
            <a:ext cx="4529502" cy="334761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1350" b="1" dirty="0"/>
              <a:t>CONCLUSÃO</a:t>
            </a:r>
            <a:br>
              <a:rPr lang="pt-BR" sz="1350" b="1" dirty="0"/>
            </a:br>
            <a:r>
              <a:rPr lang="pt-BR" sz="1350" dirty="0"/>
              <a:t>Conclui-se que os objetivos propostos foram plenamente alcançados. A plataforma “Simulando” foi desenvolvida com sucesso, integrando cadastro de usuários, banco de questões, aplicação de simulados, correção automática e geração de relatórios. O sistema apresenta viabilidade técnica e fundamentação pedagógica, oferecendo uma alternativa gratuita e colaborativa às plataformas pagas existentes. Além de facilitar o trabalho dos professores, a ferramenta contribui para a democratização do acesso a recursos educacionais de qualidade e incentiva o aprendizado contínuo e autônomo dos alunos.</a:t>
            </a:r>
            <a:endParaRPr lang="pt-BR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0" y="9490558"/>
            <a:ext cx="18288000" cy="790656"/>
          </a:xfrm>
          <a:prstGeom prst="rect">
            <a:avLst/>
          </a:prstGeom>
          <a:gradFill flip="none" rotWithShape="1">
            <a:gsLst>
              <a:gs pos="100000">
                <a:srgbClr val="8C004F"/>
              </a:gs>
              <a:gs pos="81000">
                <a:srgbClr val="F0244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992" tIns="24496" rIns="48992" bIns="24496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endParaRPr lang="pt-BR" sz="964" dirty="0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1659" y="9460662"/>
            <a:ext cx="3698254" cy="8926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1923" y="9627999"/>
            <a:ext cx="885714" cy="557938"/>
          </a:xfrm>
          <a:prstGeom prst="rect">
            <a:avLst/>
          </a:prstGeom>
        </p:spPr>
      </p:pic>
      <p:sp>
        <p:nvSpPr>
          <p:cNvPr id="36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98564" y="1333336"/>
            <a:ext cx="892248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1400" b="1" cap="all" dirty="0">
                <a:latin typeface="Arial"/>
                <a:cs typeface="Arial"/>
              </a:rPr>
              <a:t>ELISA SILVA LEAL, IARA CRISTINA PAZ SEBASTIÃO, NATALY MOÇO CODAGNONE e RAYLUAN ANDERSON DA SILVA</a:t>
            </a:r>
            <a:endParaRPr lang="pt-BR" dirty="0"/>
          </a:p>
          <a:p>
            <a:pPr algn="ctr"/>
            <a:r>
              <a:rPr lang="pt-BR" sz="1400" b="1" dirty="0">
                <a:latin typeface="Arial"/>
                <a:cs typeface="Arial"/>
              </a:rPr>
              <a:t>Orientador(a): </a:t>
            </a:r>
            <a:r>
              <a:rPr lang="pt-BR" sz="1400" dirty="0" err="1">
                <a:latin typeface="Arial"/>
                <a:cs typeface="Arial"/>
              </a:rPr>
              <a:t>Prof.Guido</a:t>
            </a:r>
            <a:r>
              <a:rPr lang="pt-BR" sz="1400" dirty="0">
                <a:latin typeface="Arial"/>
                <a:cs typeface="Arial"/>
              </a:rPr>
              <a:t> Aparecido Branco Junior.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083" y="18633"/>
            <a:ext cx="2075789" cy="1231685"/>
          </a:xfrm>
          <a:prstGeom prst="rect">
            <a:avLst/>
          </a:prstGeom>
        </p:spPr>
      </p:pic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9152789" y="2442746"/>
            <a:ext cx="0" cy="7185253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to 34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3643750" y="2442746"/>
            <a:ext cx="0" cy="7185253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61C954B1-A83C-4391-9783-B4CACE49EC84}"/>
              </a:ext>
            </a:extLst>
          </p:cNvPr>
          <p:cNvSpPr txBox="1"/>
          <p:nvPr/>
        </p:nvSpPr>
        <p:spPr>
          <a:xfrm>
            <a:off x="9241137" y="6394937"/>
            <a:ext cx="4229537" cy="32406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1400" b="1" dirty="0">
                <a:ea typeface="Calibri"/>
                <a:cs typeface="Calibri"/>
              </a:rPr>
              <a:t>GRÁFICO – AVALIAÇÃO DE SATISFAÇÃO DO USUÁRIO</a:t>
            </a:r>
            <a:br>
              <a:rPr lang="pt-BR" sz="1400" b="1" dirty="0"/>
            </a:br>
            <a:endParaRPr lang="pt-BR" sz="1400">
              <a:ea typeface="Calibri"/>
              <a:cs typeface="Calibri"/>
            </a:endParaRPr>
          </a:p>
        </p:txBody>
      </p:sp>
      <p:pic>
        <p:nvPicPr>
          <p:cNvPr id="5" name="Imagem 4" descr="Interface gráfica do usuário, Texto, Site&#10;&#10;O conteúdo gerado por IA pode estar incorreto.">
            <a:extLst>
              <a:ext uri="{FF2B5EF4-FFF2-40B4-BE49-F238E27FC236}">
                <a16:creationId xmlns:a16="http://schemas.microsoft.com/office/drawing/2014/main" id="{96C2DCC3-601D-2B55-703E-115CBF2D3F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11" y="6694714"/>
            <a:ext cx="4505779" cy="2558142"/>
          </a:xfrm>
          <a:prstGeom prst="rect">
            <a:avLst/>
          </a:prstGeom>
        </p:spPr>
      </p:pic>
      <p:pic>
        <p:nvPicPr>
          <p:cNvPr id="9" name="Imagem 8" descr="C:\Users\aluno\AppData\Local\Microsoft\Windows\INetCache\Content.MSO\5792FDA0.tmp">
            <a:extLst>
              <a:ext uri="{FF2B5EF4-FFF2-40B4-BE49-F238E27FC236}">
                <a16:creationId xmlns:a16="http://schemas.microsoft.com/office/drawing/2014/main" id="{9402FBD8-E4D4-E001-F612-65D419B547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6561" y="6737804"/>
            <a:ext cx="4188732" cy="250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967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722</TotalTime>
  <Words>146</Words>
  <Application>Microsoft Office PowerPoint</Application>
  <PresentationFormat>Personalizar</PresentationFormat>
  <Paragraphs>24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Danilo Garbulio</cp:lastModifiedBy>
  <cp:revision>186</cp:revision>
  <dcterms:created xsi:type="dcterms:W3CDTF">2017-11-28T14:46:21Z</dcterms:created>
  <dcterms:modified xsi:type="dcterms:W3CDTF">2025-11-20T13:09:22Z</dcterms:modified>
</cp:coreProperties>
</file>